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5F05-A0D1-413C-8C53-CD56394DB062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CA01-0156-406F-9141-70D1BEB2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5F05-A0D1-413C-8C53-CD56394DB062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CA01-0156-406F-9141-70D1BEB2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5F05-A0D1-413C-8C53-CD56394DB062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CA01-0156-406F-9141-70D1BEB2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5F05-A0D1-413C-8C53-CD56394DB062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CA01-0156-406F-9141-70D1BEB2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5F05-A0D1-413C-8C53-CD56394DB062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CA01-0156-406F-9141-70D1BEB2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5F05-A0D1-413C-8C53-CD56394DB062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CA01-0156-406F-9141-70D1BEB2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5F05-A0D1-413C-8C53-CD56394DB062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CA01-0156-406F-9141-70D1BEB2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5F05-A0D1-413C-8C53-CD56394DB062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CA01-0156-406F-9141-70D1BEB2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5F05-A0D1-413C-8C53-CD56394DB062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CA01-0156-406F-9141-70D1BEB2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5F05-A0D1-413C-8C53-CD56394DB062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CA01-0156-406F-9141-70D1BEB2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A5F05-A0D1-413C-8C53-CD56394DB062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CA01-0156-406F-9141-70D1BEB23E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A5F05-A0D1-413C-8C53-CD56394DB062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0CA01-0156-406F-9141-70D1BEB23E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idspired_P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70658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8400" y="990600"/>
            <a:ext cx="4114800" cy="228600"/>
          </a:xfrm>
          <a:prstGeom prst="rect">
            <a:avLst/>
          </a:prstGeom>
          <a:solidFill>
            <a:srgbClr val="FFDA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38400" y="4724400"/>
            <a:ext cx="4114800" cy="228600"/>
          </a:xfrm>
          <a:prstGeom prst="rect">
            <a:avLst/>
          </a:prstGeom>
          <a:solidFill>
            <a:srgbClr val="FFDA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dspired_P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7065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62000" y="762000"/>
            <a:ext cx="3924300" cy="1422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383818"/>
            <a:ext cx="5029200" cy="75918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6500" baseline="30000" dirty="0">
                <a:solidFill>
                  <a:srgbClr val="FFDA00"/>
                </a:solidFill>
                <a:latin typeface="Gotham Book"/>
              </a:rPr>
              <a:t>Who</a:t>
            </a:r>
            <a:r>
              <a:rPr lang="en-US" sz="6000" baseline="30000" dirty="0">
                <a:solidFill>
                  <a:schemeClr val="bg1"/>
                </a:solidFill>
                <a:latin typeface="Gotham Book"/>
              </a:rPr>
              <a:t> </a:t>
            </a:r>
            <a:r>
              <a:rPr lang="en-US" sz="4800" baseline="38000" dirty="0">
                <a:solidFill>
                  <a:schemeClr val="bg1"/>
                </a:solidFill>
                <a:latin typeface="Gotham Book"/>
              </a:rPr>
              <a:t>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2515930"/>
            <a:ext cx="5029200" cy="91307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5400" baseline="34000" dirty="0">
                <a:solidFill>
                  <a:schemeClr val="bg1"/>
                </a:solidFill>
              </a:rPr>
              <a:t>and</a:t>
            </a:r>
            <a:r>
              <a:rPr lang="en-US" sz="6600" baseline="30000" dirty="0"/>
              <a:t> </a:t>
            </a:r>
            <a:r>
              <a:rPr lang="en-US" sz="7200" baseline="26000" dirty="0">
                <a:solidFill>
                  <a:srgbClr val="FFDA00"/>
                </a:solidFill>
              </a:rPr>
              <a:t>What</a:t>
            </a:r>
            <a:r>
              <a:rPr lang="en-US" sz="7200" baseline="30000" dirty="0"/>
              <a:t> </a:t>
            </a:r>
            <a:r>
              <a:rPr lang="en-US" sz="5400" baseline="34000" dirty="0">
                <a:solidFill>
                  <a:schemeClr val="bg1"/>
                </a:solidFill>
              </a:rPr>
              <a:t>we</a:t>
            </a:r>
            <a:r>
              <a:rPr lang="en-US" sz="6600" baseline="30000" dirty="0"/>
              <a:t> </a:t>
            </a:r>
            <a:r>
              <a:rPr lang="en-US" sz="8000" baseline="24000" dirty="0">
                <a:solidFill>
                  <a:srgbClr val="FFDA00"/>
                </a:solidFill>
              </a:rPr>
              <a:t>Do!</a:t>
            </a:r>
            <a:r>
              <a:rPr lang="en-US" sz="6600" baseline="300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3657600"/>
            <a:ext cx="4648200" cy="317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80"/>
              </a:lnSpc>
            </a:pPr>
            <a:r>
              <a:rPr lang="en-US" sz="2400" baseline="30000" dirty="0">
                <a:latin typeface="Gotham Book"/>
              </a:rPr>
              <a:t>We work with local and regional businesses to connect them with community sport associations. </a:t>
            </a:r>
          </a:p>
          <a:p>
            <a:pPr>
              <a:lnSpc>
                <a:spcPts val="2380"/>
              </a:lnSpc>
            </a:pPr>
            <a:endParaRPr lang="en-US" sz="2400" baseline="30000" dirty="0">
              <a:latin typeface="Gotham Book"/>
            </a:endParaRPr>
          </a:p>
          <a:p>
            <a:pPr>
              <a:lnSpc>
                <a:spcPts val="2380"/>
              </a:lnSpc>
            </a:pPr>
            <a:r>
              <a:rPr lang="en-US" sz="2400" baseline="30000" dirty="0">
                <a:latin typeface="Gotham Book"/>
              </a:rPr>
              <a:t>We develop custom packages that build brand recognition and maximize ROI (return on investment). </a:t>
            </a:r>
          </a:p>
          <a:p>
            <a:pPr>
              <a:lnSpc>
                <a:spcPts val="2380"/>
              </a:lnSpc>
            </a:pPr>
            <a:endParaRPr lang="en-US" sz="2400" baseline="30000" dirty="0">
              <a:latin typeface="Gotham Book"/>
            </a:endParaRPr>
          </a:p>
          <a:p>
            <a:pPr>
              <a:lnSpc>
                <a:spcPts val="2380"/>
              </a:lnSpc>
            </a:pPr>
            <a:r>
              <a:rPr lang="en-US" sz="2400" baseline="30000" dirty="0">
                <a:latin typeface="Gotham Book"/>
              </a:rPr>
              <a:t>We provide marketing and sponsorship expertise to community sport organizations to help keep community sport accessible by increasing revenue.</a:t>
            </a:r>
          </a:p>
          <a:p>
            <a:pPr>
              <a:lnSpc>
                <a:spcPts val="2380"/>
              </a:lnSpc>
            </a:pPr>
            <a:endParaRPr lang="en-US" sz="2400" dirty="0">
              <a:latin typeface="Gotham Book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52400" y="3657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2400" y="4572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2400" y="54864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dspired_P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53728" cy="7150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0"/>
            <a:ext cx="5257800" cy="313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60"/>
              </a:lnSpc>
            </a:pPr>
            <a:r>
              <a:rPr lang="en-US" sz="5400" dirty="0">
                <a:solidFill>
                  <a:srgbClr val="FFDA00"/>
                </a:solidFill>
                <a:latin typeface="Gotham Book"/>
              </a:rPr>
              <a:t>Current</a:t>
            </a:r>
            <a:r>
              <a:rPr lang="en-US" sz="6000" dirty="0">
                <a:solidFill>
                  <a:schemeClr val="bg1"/>
                </a:solidFill>
                <a:latin typeface="Gotham Book"/>
              </a:rPr>
              <a:t> </a:t>
            </a:r>
          </a:p>
          <a:p>
            <a:pPr>
              <a:lnSpc>
                <a:spcPts val="4160"/>
              </a:lnSpc>
            </a:pPr>
            <a:r>
              <a:rPr lang="en-US" sz="4000" dirty="0">
                <a:solidFill>
                  <a:schemeClr val="bg1"/>
                </a:solidFill>
                <a:latin typeface="Gotham Book"/>
              </a:rPr>
              <a:t>    Hockey</a:t>
            </a:r>
          </a:p>
          <a:p>
            <a:pPr>
              <a:lnSpc>
                <a:spcPts val="4160"/>
              </a:lnSpc>
            </a:pPr>
            <a:r>
              <a:rPr lang="en-US" sz="4000" dirty="0">
                <a:solidFill>
                  <a:schemeClr val="bg1"/>
                </a:solidFill>
                <a:latin typeface="Gotham Book"/>
              </a:rPr>
              <a:t>        Soccer &amp;</a:t>
            </a:r>
          </a:p>
          <a:p>
            <a:pPr>
              <a:lnSpc>
                <a:spcPts val="4160"/>
              </a:lnSpc>
            </a:pPr>
            <a:r>
              <a:rPr lang="en-US" sz="4000" dirty="0">
                <a:solidFill>
                  <a:schemeClr val="bg1"/>
                </a:solidFill>
                <a:latin typeface="Gotham Book"/>
              </a:rPr>
              <a:t>           Baseball</a:t>
            </a:r>
          </a:p>
          <a:p>
            <a:pPr>
              <a:lnSpc>
                <a:spcPts val="5360"/>
              </a:lnSpc>
            </a:pPr>
            <a:r>
              <a:rPr lang="en-US" sz="6000" dirty="0">
                <a:solidFill>
                  <a:srgbClr val="FFDA00"/>
                </a:solidFill>
                <a:latin typeface="Gotham Book"/>
              </a:rPr>
              <a:t>Partnerships</a:t>
            </a:r>
          </a:p>
          <a:p>
            <a:pPr>
              <a:lnSpc>
                <a:spcPts val="5360"/>
              </a:lnSpc>
            </a:pPr>
            <a:endParaRPr lang="en-US" sz="4400" dirty="0">
              <a:latin typeface="Gotham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0"/>
            <a:ext cx="2590800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60"/>
              </a:lnSpc>
            </a:pPr>
            <a:r>
              <a:rPr lang="en-US" sz="4800" dirty="0">
                <a:latin typeface="Gotham Book"/>
              </a:rPr>
              <a:t>Hockey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2600" y="997567"/>
            <a:ext cx="2971800" cy="243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aseline="30000" dirty="0">
                <a:solidFill>
                  <a:schemeClr val="bg1"/>
                </a:solidFill>
                <a:latin typeface="Gotham Book"/>
              </a:rPr>
              <a:t>Richmond Hill Hockey Association</a:t>
            </a:r>
          </a:p>
          <a:p>
            <a:r>
              <a:rPr lang="en-US" sz="1900" baseline="30000" dirty="0">
                <a:solidFill>
                  <a:schemeClr val="bg1"/>
                </a:solidFill>
                <a:latin typeface="Gotham Book"/>
              </a:rPr>
              <a:t>Mississauga Hockey League</a:t>
            </a:r>
          </a:p>
          <a:p>
            <a:r>
              <a:rPr lang="en-US" sz="1900" baseline="30000" dirty="0">
                <a:solidFill>
                  <a:schemeClr val="bg1"/>
                </a:solidFill>
                <a:latin typeface="Gotham Book"/>
              </a:rPr>
              <a:t>Mississauga Girls Hockey League</a:t>
            </a:r>
          </a:p>
          <a:p>
            <a:r>
              <a:rPr lang="en-US" sz="1900" baseline="30000" dirty="0">
                <a:solidFill>
                  <a:schemeClr val="bg1"/>
                </a:solidFill>
                <a:latin typeface="Gotham Book"/>
              </a:rPr>
              <a:t>Burlington Minor (BLOMHA)</a:t>
            </a:r>
          </a:p>
          <a:p>
            <a:r>
              <a:rPr lang="en-US" sz="1900" baseline="30000" dirty="0">
                <a:solidFill>
                  <a:schemeClr val="bg1"/>
                </a:solidFill>
                <a:latin typeface="Gotham Book"/>
              </a:rPr>
              <a:t>Burlington Girls Hockey Club</a:t>
            </a:r>
          </a:p>
          <a:p>
            <a:r>
              <a:rPr lang="en-US" sz="1900" baseline="30000" dirty="0">
                <a:solidFill>
                  <a:schemeClr val="bg1"/>
                </a:solidFill>
                <a:latin typeface="Gotham Book"/>
              </a:rPr>
              <a:t>Oakville Rangers Hockey Club</a:t>
            </a:r>
          </a:p>
          <a:p>
            <a:r>
              <a:rPr lang="en-US" sz="1900" baseline="30000" dirty="0">
                <a:solidFill>
                  <a:schemeClr val="bg1"/>
                </a:solidFill>
                <a:latin typeface="Gotham Book"/>
              </a:rPr>
              <a:t>Milton Minor Hockey</a:t>
            </a:r>
          </a:p>
          <a:p>
            <a:r>
              <a:rPr lang="en-US" sz="1900" baseline="30000" dirty="0">
                <a:solidFill>
                  <a:schemeClr val="bg1"/>
                </a:solidFill>
                <a:latin typeface="Gotham Book"/>
              </a:rPr>
              <a:t>Cambridge Girls Hockey Club</a:t>
            </a:r>
          </a:p>
          <a:p>
            <a:r>
              <a:rPr lang="en-US" sz="1900" baseline="30000" dirty="0">
                <a:solidFill>
                  <a:schemeClr val="bg1"/>
                </a:solidFill>
                <a:latin typeface="Gotham Book"/>
              </a:rPr>
              <a:t>Brantford Minor Hockey</a:t>
            </a:r>
          </a:p>
          <a:p>
            <a:r>
              <a:rPr lang="en-US" sz="1900" baseline="30000" dirty="0">
                <a:solidFill>
                  <a:schemeClr val="bg1"/>
                </a:solidFill>
                <a:latin typeface="Gotham Book"/>
              </a:rPr>
              <a:t>Markham Minor Hockey</a:t>
            </a:r>
          </a:p>
          <a:p>
            <a:r>
              <a:rPr lang="en-US" sz="1900" baseline="30000" dirty="0">
                <a:solidFill>
                  <a:schemeClr val="bg1"/>
                </a:solidFill>
                <a:latin typeface="Gotham Book"/>
              </a:rPr>
              <a:t>Pickering Minor Hockey</a:t>
            </a:r>
          </a:p>
          <a:p>
            <a:r>
              <a:rPr lang="en-US" sz="1900" baseline="30000" dirty="0">
                <a:solidFill>
                  <a:schemeClr val="bg1"/>
                </a:solidFill>
                <a:latin typeface="Gotham Book"/>
              </a:rPr>
              <a:t>Whitby Minor Hockey</a:t>
            </a:r>
            <a:endParaRPr lang="en-US" sz="1900" dirty="0">
              <a:solidFill>
                <a:schemeClr val="bg1"/>
              </a:solidFill>
              <a:latin typeface="Gotham Book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5242537" y="4404337"/>
            <a:ext cx="2590800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60"/>
              </a:lnSpc>
            </a:pPr>
            <a:r>
              <a:rPr lang="en-US" sz="4800" dirty="0">
                <a:solidFill>
                  <a:srgbClr val="FFDA00"/>
                </a:solidFill>
                <a:latin typeface="Gotham Book"/>
              </a:rPr>
              <a:t>Soccer</a:t>
            </a:r>
            <a:endParaRPr lang="en-US" sz="4800" dirty="0">
              <a:solidFill>
                <a:schemeClr val="bg1"/>
              </a:solidFill>
              <a:latin typeface="Gotham 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2738" y="3469642"/>
            <a:ext cx="2410598" cy="2918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aseline="30000" dirty="0"/>
              <a:t>Newmarket Soccer Club</a:t>
            </a:r>
          </a:p>
          <a:p>
            <a:r>
              <a:rPr lang="en-US" sz="1900" baseline="30000" dirty="0"/>
              <a:t>North Mississauga Soccer Club</a:t>
            </a:r>
          </a:p>
          <a:p>
            <a:r>
              <a:rPr lang="en-US" sz="1900" baseline="30000" dirty="0"/>
              <a:t>Cambridge Youth Soccer Club</a:t>
            </a:r>
          </a:p>
          <a:p>
            <a:r>
              <a:rPr lang="en-US" sz="1900" baseline="30000" dirty="0"/>
              <a:t>Waterloo Minor Soccer</a:t>
            </a:r>
          </a:p>
          <a:p>
            <a:r>
              <a:rPr lang="en-US" sz="1900" baseline="30000" dirty="0"/>
              <a:t>Kitchener Minor Soccer</a:t>
            </a:r>
          </a:p>
          <a:p>
            <a:r>
              <a:rPr lang="en-US" sz="1900" baseline="30000" dirty="0"/>
              <a:t>Milton Youth Soccer Club</a:t>
            </a:r>
          </a:p>
          <a:p>
            <a:r>
              <a:rPr lang="en-US" sz="1900" baseline="30000" dirty="0"/>
              <a:t>Oakville Soccer Club</a:t>
            </a:r>
          </a:p>
          <a:p>
            <a:r>
              <a:rPr lang="en-US" sz="1900" baseline="30000" dirty="0"/>
              <a:t>Burlington Soccer Club</a:t>
            </a:r>
          </a:p>
          <a:p>
            <a:r>
              <a:rPr lang="en-US" sz="1900" baseline="30000" dirty="0"/>
              <a:t>Markham Soccer</a:t>
            </a:r>
          </a:p>
          <a:p>
            <a:r>
              <a:rPr lang="en-US" sz="1900" baseline="30000" dirty="0"/>
              <a:t>Pickering Soccer</a:t>
            </a:r>
          </a:p>
          <a:p>
            <a:r>
              <a:rPr lang="en-US" sz="1900" baseline="30000" dirty="0"/>
              <a:t>Whitby Iroquois Soccer</a:t>
            </a:r>
          </a:p>
          <a:p>
            <a:r>
              <a:rPr lang="en-US" sz="1900" baseline="30000" dirty="0"/>
              <a:t>Oshawa Kicks Soccer </a:t>
            </a:r>
          </a:p>
          <a:p>
            <a:endParaRPr lang="en-US" sz="1900" baseline="30000" dirty="0"/>
          </a:p>
          <a:p>
            <a:endParaRPr lang="en-US" sz="1900" dirty="0"/>
          </a:p>
        </p:txBody>
      </p:sp>
      <p:sp>
        <p:nvSpPr>
          <p:cNvPr id="12" name="TextBox 11"/>
          <p:cNvSpPr txBox="1"/>
          <p:nvPr/>
        </p:nvSpPr>
        <p:spPr>
          <a:xfrm>
            <a:off x="5471138" y="5943600"/>
            <a:ext cx="2743200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60"/>
              </a:lnSpc>
            </a:pPr>
            <a:r>
              <a:rPr lang="en-US" sz="4800" dirty="0">
                <a:solidFill>
                  <a:schemeClr val="bg1"/>
                </a:solidFill>
                <a:latin typeface="Gotham Book"/>
              </a:rPr>
              <a:t>Baseball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02194" y="6705600"/>
            <a:ext cx="2800575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aseline="30000" dirty="0">
                <a:solidFill>
                  <a:schemeClr val="bg1"/>
                </a:solidFill>
              </a:rPr>
              <a:t>Newmarket Baseball </a:t>
            </a:r>
            <a:r>
              <a:rPr lang="en-US" sz="1900" baseline="30000" dirty="0">
                <a:solidFill>
                  <a:srgbClr val="FFDA00"/>
                </a:solidFill>
              </a:rPr>
              <a:t>•</a:t>
            </a:r>
            <a:r>
              <a:rPr lang="en-US" sz="1900" baseline="30000" dirty="0">
                <a:solidFill>
                  <a:schemeClr val="bg1"/>
                </a:solidFill>
              </a:rPr>
              <a:t> Baseball Oshawa</a:t>
            </a:r>
          </a:p>
          <a:p>
            <a:endParaRPr lang="en-US" sz="1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dspired_P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9153144" cy="70728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581400"/>
            <a:ext cx="4826612" cy="3356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120"/>
              </a:lnSpc>
            </a:pPr>
            <a:r>
              <a:rPr lang="en-US" sz="7200" baseline="24000" dirty="0">
                <a:solidFill>
                  <a:schemeClr val="bg1"/>
                </a:solidFill>
              </a:rPr>
              <a:t>Increase</a:t>
            </a:r>
            <a:r>
              <a:rPr lang="en-US" sz="6000" baseline="24000" dirty="0">
                <a:solidFill>
                  <a:srgbClr val="FFDA00"/>
                </a:solidFill>
              </a:rPr>
              <a:t> </a:t>
            </a:r>
            <a:r>
              <a:rPr lang="en-US" sz="6000" baseline="30000" dirty="0">
                <a:solidFill>
                  <a:srgbClr val="FFDA00"/>
                </a:solidFill>
              </a:rPr>
              <a:t>awareness</a:t>
            </a:r>
          </a:p>
          <a:p>
            <a:pPr>
              <a:lnSpc>
                <a:spcPts val="5120"/>
              </a:lnSpc>
            </a:pPr>
            <a:r>
              <a:rPr lang="en-US" sz="6000" baseline="30000" dirty="0">
                <a:solidFill>
                  <a:srgbClr val="FFDA00"/>
                </a:solidFill>
              </a:rPr>
              <a:t>of your </a:t>
            </a:r>
            <a:r>
              <a:rPr lang="en-US" sz="7200" baseline="24000" dirty="0">
                <a:solidFill>
                  <a:schemeClr val="bg1"/>
                </a:solidFill>
              </a:rPr>
              <a:t>business</a:t>
            </a:r>
            <a:r>
              <a:rPr lang="en-US" sz="6000" baseline="30000" dirty="0">
                <a:solidFill>
                  <a:srgbClr val="FFDA00"/>
                </a:solidFill>
              </a:rPr>
              <a:t> in </a:t>
            </a:r>
          </a:p>
          <a:p>
            <a:pPr>
              <a:lnSpc>
                <a:spcPts val="5120"/>
              </a:lnSpc>
            </a:pPr>
            <a:r>
              <a:rPr lang="en-US" sz="6000" baseline="30000" dirty="0">
                <a:solidFill>
                  <a:srgbClr val="FFDA00"/>
                </a:solidFill>
              </a:rPr>
              <a:t>your own Community, </a:t>
            </a:r>
          </a:p>
          <a:p>
            <a:pPr>
              <a:lnSpc>
                <a:spcPts val="5120"/>
              </a:lnSpc>
            </a:pPr>
            <a:r>
              <a:rPr lang="en-US" sz="6000" baseline="30000" dirty="0">
                <a:solidFill>
                  <a:srgbClr val="FFDA00"/>
                </a:solidFill>
              </a:rPr>
              <a:t>which happens to be </a:t>
            </a:r>
          </a:p>
          <a:p>
            <a:pPr>
              <a:lnSpc>
                <a:spcPts val="5120"/>
              </a:lnSpc>
            </a:pPr>
            <a:r>
              <a:rPr lang="en-US" sz="6000" baseline="30000" dirty="0">
                <a:solidFill>
                  <a:srgbClr val="FFDA00"/>
                </a:solidFill>
              </a:rPr>
              <a:t>your </a:t>
            </a:r>
            <a:r>
              <a:rPr lang="en-US" sz="7200" baseline="20000" dirty="0">
                <a:solidFill>
                  <a:schemeClr val="bg1"/>
                </a:solidFill>
              </a:rPr>
              <a:t>#1 market!</a:t>
            </a:r>
          </a:p>
          <a:p>
            <a:pPr>
              <a:lnSpc>
                <a:spcPts val="5120"/>
              </a:lnSpc>
            </a:pPr>
            <a:endParaRPr lang="en-US" sz="6000" dirty="0">
              <a:solidFill>
                <a:srgbClr val="FFDA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533400"/>
            <a:ext cx="3200400" cy="6041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80"/>
              </a:lnSpc>
            </a:pPr>
            <a:r>
              <a:rPr lang="en-US" sz="2800" baseline="30000" dirty="0"/>
              <a:t>Local Businesses that sponsor youth sports programs make a positive contribution to their </a:t>
            </a:r>
          </a:p>
          <a:p>
            <a:pPr>
              <a:lnSpc>
                <a:spcPts val="3580"/>
              </a:lnSpc>
            </a:pPr>
            <a:r>
              <a:rPr lang="en-US" sz="2800" baseline="30000" dirty="0"/>
              <a:t>community. </a:t>
            </a:r>
          </a:p>
          <a:p>
            <a:pPr>
              <a:lnSpc>
                <a:spcPts val="3580"/>
              </a:lnSpc>
            </a:pPr>
            <a:r>
              <a:rPr lang="en-US" sz="2800" baseline="30000" dirty="0"/>
              <a:t>Overall, this evokes a community wide feeling that a local business understands the impact and importance </a:t>
            </a:r>
          </a:p>
          <a:p>
            <a:pPr>
              <a:lnSpc>
                <a:spcPts val="3580"/>
              </a:lnSpc>
            </a:pPr>
            <a:r>
              <a:rPr lang="en-US" sz="2800" baseline="30000" dirty="0"/>
              <a:t>of sports for their youth. </a:t>
            </a:r>
          </a:p>
          <a:p>
            <a:pPr>
              <a:lnSpc>
                <a:spcPts val="3580"/>
              </a:lnSpc>
            </a:pPr>
            <a:r>
              <a:rPr lang="en-US" sz="2800" baseline="30000" dirty="0"/>
              <a:t>This feeling instills a sense </a:t>
            </a:r>
          </a:p>
          <a:p>
            <a:pPr>
              <a:lnSpc>
                <a:spcPts val="3580"/>
              </a:lnSpc>
            </a:pPr>
            <a:r>
              <a:rPr lang="en-US" sz="2800" baseline="30000" dirty="0"/>
              <a:t>of loyalty among a businesses current and future patrons.</a:t>
            </a:r>
          </a:p>
          <a:p>
            <a:pPr>
              <a:lnSpc>
                <a:spcPts val="3580"/>
              </a:lnSpc>
            </a:pPr>
            <a:endParaRPr lang="en-US" sz="2800" baseline="30000" dirty="0"/>
          </a:p>
        </p:txBody>
      </p:sp>
      <p:sp>
        <p:nvSpPr>
          <p:cNvPr id="8" name="Oval 7"/>
          <p:cNvSpPr/>
          <p:nvPr/>
        </p:nvSpPr>
        <p:spPr>
          <a:xfrm>
            <a:off x="5486400" y="685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86400" y="2514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86400" y="48006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dspired_Pg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658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37507"/>
            <a:ext cx="3505200" cy="4234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300"/>
              </a:lnSpc>
            </a:pPr>
            <a:r>
              <a:rPr lang="en-US" sz="6000" baseline="30000" dirty="0">
                <a:solidFill>
                  <a:srgbClr val="FFDA00"/>
                </a:solidFill>
                <a:latin typeface="Gotham Book"/>
              </a:rPr>
              <a:t>Parents</a:t>
            </a:r>
            <a:r>
              <a:rPr lang="en-US" sz="6000" baseline="30000" dirty="0">
                <a:solidFill>
                  <a:schemeClr val="bg1"/>
                </a:solidFill>
                <a:latin typeface="Gotham Book"/>
              </a:rPr>
              <a:t> like </a:t>
            </a:r>
          </a:p>
          <a:p>
            <a:pPr>
              <a:lnSpc>
                <a:spcPts val="5300"/>
              </a:lnSpc>
            </a:pPr>
            <a:r>
              <a:rPr lang="en-US" sz="6000" baseline="30000" dirty="0">
                <a:solidFill>
                  <a:schemeClr val="bg1"/>
                </a:solidFill>
                <a:latin typeface="Gotham Book"/>
              </a:rPr>
              <a:t>to see </a:t>
            </a:r>
            <a:r>
              <a:rPr lang="en-US" sz="6000" baseline="30000" dirty="0">
                <a:solidFill>
                  <a:srgbClr val="FFDA00"/>
                </a:solidFill>
                <a:latin typeface="Gotham Book"/>
              </a:rPr>
              <a:t>Local </a:t>
            </a:r>
          </a:p>
          <a:p>
            <a:pPr>
              <a:lnSpc>
                <a:spcPts val="5300"/>
              </a:lnSpc>
            </a:pPr>
            <a:r>
              <a:rPr lang="en-US" sz="6000" baseline="30000" dirty="0">
                <a:solidFill>
                  <a:srgbClr val="FFDA00"/>
                </a:solidFill>
                <a:latin typeface="Gotham Book"/>
              </a:rPr>
              <a:t>Businesses </a:t>
            </a:r>
          </a:p>
          <a:p>
            <a:pPr>
              <a:lnSpc>
                <a:spcPts val="5300"/>
              </a:lnSpc>
            </a:pPr>
            <a:r>
              <a:rPr lang="en-US" sz="6000" baseline="30000" dirty="0">
                <a:solidFill>
                  <a:schemeClr val="bg1"/>
                </a:solidFill>
                <a:latin typeface="Gotham Book"/>
              </a:rPr>
              <a:t>that support </a:t>
            </a:r>
          </a:p>
          <a:p>
            <a:pPr>
              <a:lnSpc>
                <a:spcPts val="5300"/>
              </a:lnSpc>
            </a:pPr>
            <a:r>
              <a:rPr lang="en-US" sz="6000" baseline="30000" dirty="0">
                <a:solidFill>
                  <a:srgbClr val="FFDA00"/>
                </a:solidFill>
                <a:latin typeface="Gotham Book"/>
              </a:rPr>
              <a:t>Community</a:t>
            </a:r>
            <a:r>
              <a:rPr lang="en-US" sz="6000" baseline="30000" dirty="0">
                <a:solidFill>
                  <a:schemeClr val="bg1"/>
                </a:solidFill>
                <a:latin typeface="Gotham Book"/>
              </a:rPr>
              <a:t> sports.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533400"/>
            <a:ext cx="3962400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40"/>
              </a:lnSpc>
            </a:pPr>
            <a:r>
              <a:rPr lang="en-US" sz="3200" baseline="30000" dirty="0">
                <a:solidFill>
                  <a:schemeClr val="bg1"/>
                </a:solidFill>
              </a:rPr>
              <a:t>In most settings consumers are </a:t>
            </a:r>
          </a:p>
          <a:p>
            <a:pPr>
              <a:lnSpc>
                <a:spcPts val="3840"/>
              </a:lnSpc>
            </a:pPr>
            <a:r>
              <a:rPr lang="en-US" sz="3200" baseline="30000" dirty="0">
                <a:solidFill>
                  <a:schemeClr val="bg1"/>
                </a:solidFill>
              </a:rPr>
              <a:t>inclined to tune out advertising. </a:t>
            </a:r>
          </a:p>
          <a:p>
            <a:pPr>
              <a:lnSpc>
                <a:spcPts val="3840"/>
              </a:lnSpc>
            </a:pPr>
            <a:r>
              <a:rPr lang="en-US" sz="3200" baseline="30000" dirty="0">
                <a:solidFill>
                  <a:schemeClr val="bg1"/>
                </a:solidFill>
              </a:rPr>
              <a:t>Although many traditional ways of reaching consumers are failing, youth sports sponsorships are a positive and engaging way to market a brand and drive new business. A welcomed form of Advertising!</a:t>
            </a:r>
          </a:p>
          <a:p>
            <a:pPr>
              <a:lnSpc>
                <a:spcPts val="3840"/>
              </a:lnSpc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19600" y="685800"/>
            <a:ext cx="228600" cy="228600"/>
          </a:xfrm>
          <a:prstGeom prst="ellipse">
            <a:avLst/>
          </a:prstGeom>
          <a:solidFill>
            <a:srgbClr val="FFDA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19600" y="1600200"/>
            <a:ext cx="228600" cy="228600"/>
          </a:xfrm>
          <a:prstGeom prst="ellipse">
            <a:avLst/>
          </a:prstGeom>
          <a:solidFill>
            <a:srgbClr val="FFDA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dspired_Pg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658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1" y="112455"/>
            <a:ext cx="5334000" cy="2396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80"/>
              </a:lnSpc>
            </a:pPr>
            <a:r>
              <a:rPr lang="en-US" sz="5400" baseline="30000" dirty="0">
                <a:solidFill>
                  <a:schemeClr val="bg1"/>
                </a:solidFill>
                <a:latin typeface="Gotham Book"/>
              </a:rPr>
              <a:t>Local </a:t>
            </a:r>
            <a:r>
              <a:rPr lang="en-US" sz="5400" baseline="30000" dirty="0">
                <a:solidFill>
                  <a:srgbClr val="FFDA00"/>
                </a:solidFill>
                <a:latin typeface="Gotham Book"/>
              </a:rPr>
              <a:t>Businesses</a:t>
            </a:r>
            <a:r>
              <a:rPr lang="en-US" sz="5400" baseline="30000" dirty="0">
                <a:solidFill>
                  <a:schemeClr val="bg1"/>
                </a:solidFill>
                <a:latin typeface="Gotham Book"/>
              </a:rPr>
              <a:t> help keep the cost of </a:t>
            </a:r>
            <a:r>
              <a:rPr lang="en-US" sz="5400" baseline="30000" dirty="0">
                <a:solidFill>
                  <a:srgbClr val="FFDA00"/>
                </a:solidFill>
                <a:latin typeface="Gotham Book"/>
              </a:rPr>
              <a:t>youth sports programs </a:t>
            </a:r>
            <a:r>
              <a:rPr lang="en-US" sz="5400" baseline="30000" dirty="0">
                <a:solidFill>
                  <a:schemeClr val="bg1"/>
                </a:solidFill>
                <a:latin typeface="Gotham Book"/>
              </a:rPr>
              <a:t>low by </a:t>
            </a:r>
            <a:r>
              <a:rPr lang="en-US" sz="5400" baseline="30000" dirty="0">
                <a:solidFill>
                  <a:srgbClr val="FFDA00"/>
                </a:solidFill>
                <a:latin typeface="Gotham Book"/>
              </a:rPr>
              <a:t>sponsorships!</a:t>
            </a:r>
          </a:p>
          <a:p>
            <a:pPr>
              <a:lnSpc>
                <a:spcPts val="4380"/>
              </a:lnSpc>
            </a:pPr>
            <a:endParaRPr lang="en-US" sz="5400" dirty="0">
              <a:solidFill>
                <a:schemeClr val="bg1"/>
              </a:solidFill>
              <a:latin typeface="Gotham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2997526"/>
            <a:ext cx="5334000" cy="3555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60"/>
              </a:lnSpc>
            </a:pPr>
            <a:r>
              <a:rPr lang="en-US" sz="2800" baseline="30000" dirty="0">
                <a:solidFill>
                  <a:schemeClr val="bg1"/>
                </a:solidFill>
              </a:rPr>
              <a:t>Player participation fees cover the majority of the costs of a youth sports program but support from sponsors provides additional resources which can help keep participation fees low.</a:t>
            </a:r>
          </a:p>
          <a:p>
            <a:pPr>
              <a:lnSpc>
                <a:spcPts val="3360"/>
              </a:lnSpc>
            </a:pPr>
            <a:r>
              <a:rPr lang="en-US" sz="2800" baseline="30000" dirty="0">
                <a:solidFill>
                  <a:schemeClr val="bg1"/>
                </a:solidFill>
              </a:rPr>
              <a:t> </a:t>
            </a:r>
            <a:r>
              <a:rPr lang="en-US" sz="2800" baseline="30000" dirty="0"/>
              <a:t>With lower fees, more families are able to </a:t>
            </a:r>
          </a:p>
          <a:p>
            <a:pPr>
              <a:lnSpc>
                <a:spcPts val="3360"/>
              </a:lnSpc>
            </a:pPr>
            <a:r>
              <a:rPr lang="en-US" sz="2800" baseline="30000" dirty="0"/>
              <a:t>afford to sign up and that means more </a:t>
            </a:r>
          </a:p>
          <a:p>
            <a:pPr>
              <a:lnSpc>
                <a:spcPts val="3360"/>
              </a:lnSpc>
            </a:pPr>
            <a:r>
              <a:rPr lang="en-US" sz="2800" baseline="30000" dirty="0"/>
              <a:t>children being able to receive the many </a:t>
            </a:r>
          </a:p>
          <a:p>
            <a:pPr>
              <a:lnSpc>
                <a:spcPts val="3360"/>
              </a:lnSpc>
            </a:pPr>
            <a:r>
              <a:rPr lang="en-US" sz="2800" baseline="30000" dirty="0"/>
              <a:t>benefits of sports.</a:t>
            </a:r>
          </a:p>
          <a:p>
            <a:pPr>
              <a:lnSpc>
                <a:spcPts val="3360"/>
              </a:lnSpc>
            </a:pPr>
            <a:endParaRPr lang="en-US" sz="2800" baseline="300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657601" y="3124200"/>
            <a:ext cx="228600" cy="228600"/>
          </a:xfrm>
          <a:prstGeom prst="ellipse">
            <a:avLst/>
          </a:prstGeom>
          <a:solidFill>
            <a:srgbClr val="FFDA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57600" y="4876800"/>
            <a:ext cx="228600" cy="228600"/>
          </a:xfrm>
          <a:prstGeom prst="ellipse">
            <a:avLst/>
          </a:prstGeom>
          <a:solidFill>
            <a:srgbClr val="FFDA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dspired_Pg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53728" cy="7150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2438400"/>
            <a:ext cx="3327576" cy="448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8000" baseline="20000" dirty="0">
                <a:solidFill>
                  <a:srgbClr val="FFDA00"/>
                </a:solidFill>
                <a:latin typeface="Gotham Book"/>
              </a:rPr>
              <a:t>Increase</a:t>
            </a:r>
            <a:r>
              <a:rPr lang="en-US" sz="6000" baseline="30000" dirty="0">
                <a:solidFill>
                  <a:schemeClr val="bg1"/>
                </a:solidFill>
                <a:latin typeface="Gotham Book"/>
              </a:rPr>
              <a:t> </a:t>
            </a:r>
          </a:p>
          <a:p>
            <a:pPr>
              <a:lnSpc>
                <a:spcPts val="4800"/>
              </a:lnSpc>
            </a:pPr>
            <a:r>
              <a:rPr lang="en-US" sz="6000" baseline="30000" dirty="0">
                <a:solidFill>
                  <a:schemeClr val="bg1"/>
                </a:solidFill>
                <a:latin typeface="Gotham Book"/>
              </a:rPr>
              <a:t>awareness </a:t>
            </a:r>
          </a:p>
          <a:p>
            <a:pPr>
              <a:lnSpc>
                <a:spcPts val="4800"/>
              </a:lnSpc>
            </a:pPr>
            <a:r>
              <a:rPr lang="en-US" sz="6000" baseline="30000" dirty="0">
                <a:solidFill>
                  <a:schemeClr val="bg1"/>
                </a:solidFill>
                <a:latin typeface="Gotham Book"/>
              </a:rPr>
              <a:t>of </a:t>
            </a:r>
            <a:r>
              <a:rPr lang="en-US" sz="6600" baseline="20000" dirty="0">
                <a:solidFill>
                  <a:srgbClr val="FFDA00"/>
                </a:solidFill>
                <a:latin typeface="Gotham Book"/>
              </a:rPr>
              <a:t>your </a:t>
            </a:r>
          </a:p>
          <a:p>
            <a:pPr>
              <a:lnSpc>
                <a:spcPts val="4800"/>
              </a:lnSpc>
            </a:pPr>
            <a:r>
              <a:rPr lang="en-US" sz="6600" baseline="20000" dirty="0">
                <a:solidFill>
                  <a:srgbClr val="FFDA00"/>
                </a:solidFill>
                <a:latin typeface="Gotham Book"/>
              </a:rPr>
              <a:t>businesses’ </a:t>
            </a:r>
          </a:p>
          <a:p>
            <a:pPr>
              <a:lnSpc>
                <a:spcPts val="4800"/>
              </a:lnSpc>
            </a:pPr>
            <a:r>
              <a:rPr lang="en-US" sz="6000" baseline="30000" dirty="0">
                <a:solidFill>
                  <a:schemeClr val="bg1"/>
                </a:solidFill>
                <a:latin typeface="Gotham Book"/>
              </a:rPr>
              <a:t>products </a:t>
            </a:r>
          </a:p>
          <a:p>
            <a:pPr>
              <a:lnSpc>
                <a:spcPts val="4800"/>
              </a:lnSpc>
            </a:pPr>
            <a:r>
              <a:rPr lang="en-US" sz="6000" baseline="30000" dirty="0">
                <a:solidFill>
                  <a:schemeClr val="bg1"/>
                </a:solidFill>
                <a:latin typeface="Gotham Book"/>
              </a:rPr>
              <a:t>and </a:t>
            </a:r>
          </a:p>
          <a:p>
            <a:pPr>
              <a:lnSpc>
                <a:spcPts val="4800"/>
              </a:lnSpc>
            </a:pPr>
            <a:r>
              <a:rPr lang="en-US" sz="6000" baseline="30000" dirty="0">
                <a:solidFill>
                  <a:schemeClr val="bg1"/>
                </a:solidFill>
                <a:latin typeface="Gotham Book"/>
              </a:rPr>
              <a:t>services</a:t>
            </a:r>
            <a:endParaRPr lang="en-US" sz="6000" dirty="0">
              <a:solidFill>
                <a:schemeClr val="bg1"/>
              </a:solidFill>
              <a:latin typeface="Gotham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2440219"/>
            <a:ext cx="5029200" cy="462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US" sz="3600" baseline="30000" dirty="0"/>
              <a:t>Each sponsorship package has benefits for the sponsor built in: business name on uniforms/jerseys, field signage, exclusive club membership card promoting retail and restaurant offers, </a:t>
            </a:r>
          </a:p>
          <a:p>
            <a:pPr>
              <a:lnSpc>
                <a:spcPts val="3220"/>
              </a:lnSpc>
            </a:pPr>
            <a:r>
              <a:rPr lang="en-US" sz="3600" baseline="30000" dirty="0"/>
              <a:t>Digital e-newsletters, etc. </a:t>
            </a:r>
          </a:p>
          <a:p>
            <a:pPr>
              <a:lnSpc>
                <a:spcPts val="3220"/>
              </a:lnSpc>
            </a:pPr>
            <a:r>
              <a:rPr lang="en-US" sz="3600" baseline="30000" dirty="0">
                <a:solidFill>
                  <a:schemeClr val="bg1"/>
                </a:solidFill>
              </a:rPr>
              <a:t>Through sponsorship, a company’s brand will be in front of the youth sports market of parents, coaches, program organizers, players and fans.</a:t>
            </a:r>
          </a:p>
          <a:p>
            <a:pPr>
              <a:lnSpc>
                <a:spcPts val="3220"/>
              </a:lnSpc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733800" y="24384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33800" y="4953000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dspired_Pg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658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622519"/>
            <a:ext cx="8441830" cy="1815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aseline="26000" dirty="0">
                <a:solidFill>
                  <a:srgbClr val="FFDA00"/>
                </a:solidFill>
                <a:latin typeface="Gotham Book"/>
              </a:rPr>
              <a:t>Outstanding</a:t>
            </a:r>
            <a:r>
              <a:rPr lang="en-US" sz="8000" baseline="30000" dirty="0">
                <a:solidFill>
                  <a:schemeClr val="bg1"/>
                </a:solidFill>
                <a:latin typeface="Gotham Book"/>
              </a:rPr>
              <a:t> </a:t>
            </a:r>
            <a:r>
              <a:rPr lang="en-US" sz="7200" baseline="30000" dirty="0">
                <a:solidFill>
                  <a:schemeClr val="bg1"/>
                </a:solidFill>
                <a:latin typeface="Gotham Book"/>
              </a:rPr>
              <a:t>value for the </a:t>
            </a:r>
          </a:p>
          <a:p>
            <a:r>
              <a:rPr lang="en-US" sz="7200" baseline="30000" dirty="0">
                <a:solidFill>
                  <a:schemeClr val="bg1"/>
                </a:solidFill>
                <a:latin typeface="Gotham Book"/>
              </a:rPr>
              <a:t>dollars</a:t>
            </a:r>
            <a:r>
              <a:rPr lang="en-US" sz="8000" baseline="30000" dirty="0">
                <a:solidFill>
                  <a:schemeClr val="bg1"/>
                </a:solidFill>
                <a:latin typeface="Gotham Book"/>
              </a:rPr>
              <a:t> </a:t>
            </a:r>
            <a:r>
              <a:rPr lang="en-US" sz="8800" baseline="26000" dirty="0">
                <a:solidFill>
                  <a:srgbClr val="FFDA00"/>
                </a:solidFill>
                <a:latin typeface="Gotham Book"/>
              </a:rPr>
              <a:t>invested!</a:t>
            </a:r>
          </a:p>
          <a:p>
            <a:endParaRPr lang="en-US" sz="8000" dirty="0">
              <a:solidFill>
                <a:schemeClr val="bg1"/>
              </a:solidFill>
              <a:latin typeface="Gotham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2278955"/>
            <a:ext cx="3048000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>
                <a:solidFill>
                  <a:schemeClr val="bg1"/>
                </a:solidFill>
                <a:latin typeface="Gotham Book"/>
              </a:rPr>
              <a:t>Perry Cadesky</a:t>
            </a:r>
            <a:endParaRPr lang="en-US" sz="2000" b="1" baseline="30000" dirty="0">
              <a:solidFill>
                <a:srgbClr val="FFDA00"/>
              </a:solidFill>
              <a:latin typeface="Gotham Black"/>
            </a:endParaRPr>
          </a:p>
          <a:p>
            <a:r>
              <a:rPr lang="en-US" sz="2000" baseline="30000" dirty="0">
                <a:solidFill>
                  <a:schemeClr val="bg1"/>
                </a:solidFill>
                <a:latin typeface="Gotham Book"/>
              </a:rPr>
              <a:t>Vice President Sales</a:t>
            </a:r>
          </a:p>
          <a:p>
            <a:r>
              <a:rPr lang="en-US" sz="2000" b="1" baseline="30000" dirty="0">
                <a:solidFill>
                  <a:srgbClr val="FFDA00"/>
                </a:solidFill>
                <a:latin typeface="Gotham Black"/>
              </a:rPr>
              <a:t>(416) 525-5024</a:t>
            </a:r>
          </a:p>
          <a:p>
            <a:r>
              <a:rPr lang="en-US" sz="2000" baseline="30000" dirty="0">
                <a:solidFill>
                  <a:schemeClr val="bg1"/>
                </a:solidFill>
                <a:latin typeface="Gotham Book"/>
              </a:rPr>
              <a:t>perry.cadesky@kidspired.ca</a:t>
            </a:r>
          </a:p>
          <a:p>
            <a:endParaRPr lang="en-US" sz="2000" dirty="0">
              <a:solidFill>
                <a:schemeClr val="bg1"/>
              </a:solidFill>
              <a:latin typeface="Gotham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657600"/>
            <a:ext cx="4724400" cy="330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40"/>
              </a:lnSpc>
            </a:pPr>
            <a:r>
              <a:rPr lang="en-US" sz="3200" baseline="30000" dirty="0"/>
              <a:t>Sponsorship programs commonly range from $250 and up. </a:t>
            </a:r>
          </a:p>
          <a:p>
            <a:pPr>
              <a:lnSpc>
                <a:spcPts val="2840"/>
              </a:lnSpc>
            </a:pPr>
            <a:r>
              <a:rPr lang="en-US" sz="3200" baseline="30000" dirty="0">
                <a:solidFill>
                  <a:schemeClr val="bg1"/>
                </a:solidFill>
              </a:rPr>
              <a:t>When comparing the cost/ROI (return on </a:t>
            </a:r>
          </a:p>
          <a:p>
            <a:pPr>
              <a:lnSpc>
                <a:spcPts val="2840"/>
              </a:lnSpc>
            </a:pPr>
            <a:r>
              <a:rPr lang="en-US" sz="3200" baseline="30000" dirty="0">
                <a:solidFill>
                  <a:schemeClr val="bg1"/>
                </a:solidFill>
              </a:rPr>
              <a:t>investment) on newspapers, radio, </a:t>
            </a:r>
          </a:p>
          <a:p>
            <a:pPr>
              <a:lnSpc>
                <a:spcPts val="2840"/>
              </a:lnSpc>
            </a:pPr>
            <a:r>
              <a:rPr lang="en-US" sz="3200" baseline="30000" dirty="0">
                <a:solidFill>
                  <a:schemeClr val="bg1"/>
                </a:solidFill>
              </a:rPr>
              <a:t>television, billboard &amp; digital </a:t>
            </a:r>
          </a:p>
          <a:p>
            <a:pPr>
              <a:lnSpc>
                <a:spcPts val="2840"/>
              </a:lnSpc>
            </a:pPr>
            <a:r>
              <a:rPr lang="en-US" sz="3200" baseline="30000" dirty="0">
                <a:solidFill>
                  <a:schemeClr val="bg1"/>
                </a:solidFill>
              </a:rPr>
              <a:t>advertising, youth sports sponsorships offers great (ROI) value and a smart option to include into the marketing mix.</a:t>
            </a:r>
          </a:p>
          <a:p>
            <a:pPr>
              <a:lnSpc>
                <a:spcPts val="2840"/>
              </a:lnSpc>
            </a:pPr>
            <a:endParaRPr lang="en-US" sz="3200" baseline="30000" dirty="0"/>
          </a:p>
        </p:txBody>
      </p:sp>
      <p:sp>
        <p:nvSpPr>
          <p:cNvPr id="8" name="Oval 7"/>
          <p:cNvSpPr/>
          <p:nvPr/>
        </p:nvSpPr>
        <p:spPr>
          <a:xfrm>
            <a:off x="152400" y="3657600"/>
            <a:ext cx="228600" cy="228600"/>
          </a:xfrm>
          <a:prstGeom prst="ellipse">
            <a:avLst/>
          </a:prstGeom>
          <a:solidFill>
            <a:srgbClr val="FFDA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2400" y="4419600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503</Words>
  <Application>Microsoft Office PowerPoint</Application>
  <PresentationFormat>On-screen Show (4:3)</PresentationFormat>
  <Paragraphs>86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Gotham Black</vt:lpstr>
      <vt:lpstr>Gotham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 B</dc:creator>
  <cp:lastModifiedBy>Perry Cadesky</cp:lastModifiedBy>
  <cp:revision>52</cp:revision>
  <dcterms:created xsi:type="dcterms:W3CDTF">2019-08-25T18:01:17Z</dcterms:created>
  <dcterms:modified xsi:type="dcterms:W3CDTF">2021-07-29T17:06:12Z</dcterms:modified>
</cp:coreProperties>
</file>